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248376-4089-47DA-9B61-726AE03E69BA}" type="datetimeFigureOut">
              <a:rPr lang="en-GB" smtClean="0"/>
              <a:pPr/>
              <a:t>22/06/2015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DC81A5-03F4-4A7B-8FB5-20F068214A6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3433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985EE-AF22-42B8-A522-69D6B1764152}" type="datetime1">
              <a:rPr lang="en-GB" smtClean="0"/>
              <a:pPr/>
              <a:t>22/06/2015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BF188FC-BFCA-4A1D-BCF9-70B6A0ECBC3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394EC-9528-4952-A4D1-4884691BEFAC}" type="datetime1">
              <a:rPr lang="en-GB" smtClean="0"/>
              <a:pPr/>
              <a:t>22/06/2015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188FC-BFCA-4A1D-BCF9-70B6A0ECBC3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BF188FC-BFCA-4A1D-BCF9-70B6A0ECBC3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703A5-7556-4FEF-A335-E98054B3F876}" type="datetime1">
              <a:rPr lang="en-GB" smtClean="0"/>
              <a:pPr/>
              <a:t>22/06/2015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B57FE-137A-4C08-84F3-8879152122BC}" type="datetime1">
              <a:rPr lang="en-GB" smtClean="0"/>
              <a:pPr/>
              <a:t>22/06/2015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BF188FC-BFCA-4A1D-BCF9-70B6A0ECBC3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9D93A-0F65-4A14-92A0-3907180DD424}" type="datetime1">
              <a:rPr lang="en-GB" smtClean="0"/>
              <a:pPr/>
              <a:t>22/06/2015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BF188FC-BFCA-4A1D-BCF9-70B6A0ECBC3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0ACF802-095F-49C2-AB57-AA1615C72110}" type="datetime1">
              <a:rPr lang="en-GB" smtClean="0"/>
              <a:pPr/>
              <a:t>22/06/2015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188FC-BFCA-4A1D-BCF9-70B6A0ECBC3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84F02-7892-4DD6-9291-4B8C7651F3BC}" type="datetime1">
              <a:rPr lang="en-GB" smtClean="0"/>
              <a:pPr/>
              <a:t>22/06/2015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GB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BF188FC-BFCA-4A1D-BCF9-70B6A0ECBC3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3C6BB-0BDB-479C-B3C0-1E4F89D58F21}" type="datetime1">
              <a:rPr lang="en-GB" smtClean="0"/>
              <a:pPr/>
              <a:t>22/06/2015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BF188FC-BFCA-4A1D-BCF9-70B6A0ECBC3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F66AC-2C7C-4B0E-8A6A-730DE8A16440}" type="datetime1">
              <a:rPr lang="en-GB" smtClean="0"/>
              <a:pPr/>
              <a:t>22/06/2015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BF188FC-BFCA-4A1D-BCF9-70B6A0ECBC3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BF188FC-BFCA-4A1D-BCF9-70B6A0ECBC3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167EB-1838-46BD-A720-635513252DD4}" type="datetime1">
              <a:rPr lang="en-GB" smtClean="0"/>
              <a:pPr/>
              <a:t>22/06/2015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BF188FC-BFCA-4A1D-BCF9-70B6A0ECBC3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5D20946-B8B2-4B8B-A1EF-23B87BE89F6A}" type="datetime1">
              <a:rPr lang="en-GB" smtClean="0"/>
              <a:pPr/>
              <a:t>22/06/2015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b="0" i="0" u="none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8A0B213-3448-4EE9-A4EB-6D97B88EF284}" type="datetime1">
              <a:rPr lang="en-GB" smtClean="0"/>
              <a:pPr/>
              <a:t>22/06/2015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BF188FC-BFCA-4A1D-BCF9-70B6A0ECBC3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3300" b="0" i="0" u="none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lar.google.com/" TargetMode="External"/><Relationship Id="rId2" Type="http://schemas.openxmlformats.org/officeDocument/2006/relationships/hyperlink" Target="http://search.yahoo.com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819400"/>
            <a:ext cx="8374384" cy="1185664"/>
          </a:xfrm>
        </p:spPr>
        <p:txBody>
          <a:bodyPr>
            <a:normAutofit fontScale="25000" lnSpcReduction="20000"/>
          </a:bodyPr>
          <a:lstStyle/>
          <a:p>
            <a:r>
              <a:rPr lang="en-GB" sz="6400">
                <a:solidFill>
                  <a:schemeClr val="tx1"/>
                </a:solidFill>
              </a:rPr>
              <a:t>Week </a:t>
            </a:r>
            <a:r>
              <a:rPr lang="en-GB" sz="6400" smtClean="0">
                <a:solidFill>
                  <a:schemeClr val="tx1"/>
                </a:solidFill>
              </a:rPr>
              <a:t>2</a:t>
            </a:r>
            <a:endParaRPr lang="en-GB" sz="6400" dirty="0" smtClean="0">
              <a:solidFill>
                <a:schemeClr val="tx1"/>
              </a:solidFill>
            </a:endParaRPr>
          </a:p>
          <a:p>
            <a:endParaRPr lang="en-GB" sz="2300" dirty="0">
              <a:solidFill>
                <a:schemeClr val="tx1"/>
              </a:solidFill>
            </a:endParaRPr>
          </a:p>
          <a:p>
            <a:endParaRPr lang="en-GB" sz="8000" dirty="0" smtClean="0">
              <a:solidFill>
                <a:schemeClr val="tx1"/>
              </a:solidFill>
            </a:endParaRPr>
          </a:p>
          <a:p>
            <a:r>
              <a:rPr lang="en-US" sz="12800" dirty="0">
                <a:solidFill>
                  <a:schemeClr val="tx1"/>
                </a:solidFill>
              </a:rPr>
              <a:t>The Sources of Information</a:t>
            </a:r>
            <a:endParaRPr lang="en-GB" sz="12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799" y="381000"/>
            <a:ext cx="8526785" cy="1752600"/>
          </a:xfrm>
        </p:spPr>
        <p:txBody>
          <a:bodyPr>
            <a:normAutofit/>
          </a:bodyPr>
          <a:lstStyle/>
          <a:p>
            <a:r>
              <a:rPr lang="en-US" sz="3000" dirty="0">
                <a:solidFill>
                  <a:srgbClr val="000066"/>
                </a:solidFill>
              </a:rPr>
              <a:t>RES 500 Academic Writing and Research Skills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60648"/>
            <a:ext cx="4619625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188FC-BFCA-4A1D-BCF9-70B6A0ECBC3E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8663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387276"/>
            <a:ext cx="7886700" cy="457245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000066"/>
                </a:solidFill>
              </a:rPr>
              <a:t>Top ten guide to searching the Internet</a:t>
            </a:r>
          </a:p>
        </p:txBody>
      </p:sp>
      <p:sp>
        <p:nvSpPr>
          <p:cNvPr id="4" name="Rectangle 3"/>
          <p:cNvSpPr/>
          <p:nvPr/>
        </p:nvSpPr>
        <p:spPr>
          <a:xfrm>
            <a:off x="361990" y="1653638"/>
            <a:ext cx="3406702" cy="30008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dirty="0">
                <a:latin typeface="StoneSerif"/>
              </a:rPr>
              <a:t>1. Give yourself plenty of time.</a:t>
            </a:r>
            <a:endParaRPr lang="en-US" sz="1350" dirty="0"/>
          </a:p>
        </p:txBody>
      </p:sp>
      <p:sp>
        <p:nvSpPr>
          <p:cNvPr id="5" name="Rectangle 4"/>
          <p:cNvSpPr/>
          <p:nvPr/>
        </p:nvSpPr>
        <p:spPr>
          <a:xfrm>
            <a:off x="361990" y="2031217"/>
            <a:ext cx="3406702" cy="30008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dirty="0">
                <a:latin typeface="StoneSerif"/>
              </a:rPr>
              <a:t>2. Be </a:t>
            </a:r>
            <a:r>
              <a:rPr lang="en-US" sz="1350" dirty="0" smtClean="0">
                <a:latin typeface="StoneSerif"/>
              </a:rPr>
              <a:t>optimistic.</a:t>
            </a:r>
            <a:endParaRPr lang="en-US" sz="1350" dirty="0"/>
          </a:p>
        </p:txBody>
      </p:sp>
      <p:sp>
        <p:nvSpPr>
          <p:cNvPr id="6" name="Rectangle 5"/>
          <p:cNvSpPr/>
          <p:nvPr/>
        </p:nvSpPr>
        <p:spPr>
          <a:xfrm>
            <a:off x="361990" y="2466422"/>
            <a:ext cx="3406702" cy="30008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dirty="0">
                <a:latin typeface="StoneSerif"/>
              </a:rPr>
              <a:t>3. Be prepared with search limiters.</a:t>
            </a:r>
            <a:endParaRPr lang="en-US" sz="1350" dirty="0"/>
          </a:p>
        </p:txBody>
      </p:sp>
      <p:sp>
        <p:nvSpPr>
          <p:cNvPr id="7" name="Rectangle 6"/>
          <p:cNvSpPr/>
          <p:nvPr/>
        </p:nvSpPr>
        <p:spPr>
          <a:xfrm>
            <a:off x="361990" y="2901627"/>
            <a:ext cx="3406702" cy="30008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dirty="0">
                <a:latin typeface="StoneSerif"/>
              </a:rPr>
              <a:t>4. Know your search engines.</a:t>
            </a:r>
            <a:endParaRPr lang="en-US" sz="1350" dirty="0"/>
          </a:p>
        </p:txBody>
      </p:sp>
      <p:sp>
        <p:nvSpPr>
          <p:cNvPr id="8" name="Rectangle 7"/>
          <p:cNvSpPr/>
          <p:nvPr/>
        </p:nvSpPr>
        <p:spPr>
          <a:xfrm>
            <a:off x="361990" y="3350155"/>
            <a:ext cx="3406702" cy="30008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350" dirty="0">
                <a:latin typeface="StoneSerif"/>
              </a:rPr>
              <a:t>5. When you find something </a:t>
            </a:r>
            <a:r>
              <a:rPr lang="en-US" sz="1350" dirty="0" smtClean="0">
                <a:latin typeface="StoneSerif"/>
              </a:rPr>
              <a:t>do not </a:t>
            </a:r>
            <a:r>
              <a:rPr lang="en-US" sz="1350" dirty="0">
                <a:latin typeface="StoneSerif"/>
              </a:rPr>
              <a:t>lose it!</a:t>
            </a:r>
            <a:endParaRPr lang="en-US" sz="1350" dirty="0"/>
          </a:p>
        </p:txBody>
      </p:sp>
      <p:sp>
        <p:nvSpPr>
          <p:cNvPr id="9" name="Rectangle 8"/>
          <p:cNvSpPr/>
          <p:nvPr/>
        </p:nvSpPr>
        <p:spPr>
          <a:xfrm>
            <a:off x="361990" y="3785359"/>
            <a:ext cx="3406702" cy="30008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dirty="0">
                <a:latin typeface="StoneSerif"/>
              </a:rPr>
              <a:t>6. </a:t>
            </a:r>
            <a:r>
              <a:rPr lang="en-US" sz="1350" dirty="0" smtClean="0">
                <a:latin typeface="StoneSerif"/>
              </a:rPr>
              <a:t>Do not </a:t>
            </a:r>
            <a:r>
              <a:rPr lang="en-US" sz="1350" dirty="0">
                <a:latin typeface="StoneSerif"/>
              </a:rPr>
              <a:t>underestimate the news.</a:t>
            </a:r>
            <a:endParaRPr lang="en-US" sz="1350" dirty="0"/>
          </a:p>
        </p:txBody>
      </p:sp>
      <p:sp>
        <p:nvSpPr>
          <p:cNvPr id="10" name="Rectangle 9"/>
          <p:cNvSpPr/>
          <p:nvPr/>
        </p:nvSpPr>
        <p:spPr>
          <a:xfrm>
            <a:off x="361990" y="4201681"/>
            <a:ext cx="3407742" cy="30008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dirty="0">
                <a:latin typeface="StoneSerif"/>
              </a:rPr>
              <a:t>7. Avoid spam.</a:t>
            </a:r>
            <a:endParaRPr lang="en-US" sz="1350" dirty="0"/>
          </a:p>
        </p:txBody>
      </p:sp>
      <p:sp>
        <p:nvSpPr>
          <p:cNvPr id="11" name="Rectangle 10"/>
          <p:cNvSpPr/>
          <p:nvPr/>
        </p:nvSpPr>
        <p:spPr>
          <a:xfrm>
            <a:off x="361990" y="4630350"/>
            <a:ext cx="3407742" cy="30008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dirty="0">
                <a:latin typeface="StoneSerif"/>
              </a:rPr>
              <a:t>8. Networking – the old-fashioned type.</a:t>
            </a:r>
            <a:endParaRPr lang="en-US" sz="1350" dirty="0"/>
          </a:p>
        </p:txBody>
      </p:sp>
      <p:sp>
        <p:nvSpPr>
          <p:cNvPr id="12" name="Rectangle 11"/>
          <p:cNvSpPr/>
          <p:nvPr/>
        </p:nvSpPr>
        <p:spPr>
          <a:xfrm>
            <a:off x="366860" y="5065555"/>
            <a:ext cx="3401832" cy="30008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dirty="0">
                <a:latin typeface="StoneSerif"/>
              </a:rPr>
              <a:t>9. Referencing.</a:t>
            </a:r>
            <a:endParaRPr lang="en-US" sz="1350" dirty="0"/>
          </a:p>
        </p:txBody>
      </p:sp>
      <p:sp>
        <p:nvSpPr>
          <p:cNvPr id="13" name="Rectangle 12"/>
          <p:cNvSpPr/>
          <p:nvPr/>
        </p:nvSpPr>
        <p:spPr>
          <a:xfrm>
            <a:off x="361990" y="5500759"/>
            <a:ext cx="3407742" cy="30008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dirty="0">
                <a:latin typeface="StoneSerif"/>
              </a:rPr>
              <a:t>10. Patience and persistence!</a:t>
            </a:r>
            <a:endParaRPr lang="en-US" sz="1350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188FC-BFCA-4A1D-BCF9-70B6A0ECBC3E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296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61680"/>
            <a:ext cx="8401050" cy="536972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sz="2800" dirty="0">
                <a:solidFill>
                  <a:srgbClr val="000066"/>
                </a:solidFill>
              </a:rPr>
              <a:t>Literature Review</a:t>
            </a: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550068" y="1808560"/>
            <a:ext cx="5027523" cy="369332"/>
          </a:xfrm>
          <a:prstGeom prst="rect">
            <a:avLst/>
          </a:prstGeom>
          <a:ln w="38100" cmpd="sng">
            <a:solidFill>
              <a:schemeClr val="tx1"/>
            </a:solidFill>
            <a:prstDash val="solid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tx1"/>
                </a:solidFill>
              </a:rPr>
              <a:t>The literature review section examines: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480722" y="2349670"/>
            <a:ext cx="6063078" cy="300082"/>
          </a:xfrm>
          <a:prstGeom prst="rect">
            <a:avLst/>
          </a:prstGeom>
          <a:ln w="38100" cmpd="sng">
            <a:solidFill>
              <a:schemeClr val="tx1"/>
            </a:solidFill>
            <a:prstDash val="solid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1350" b="1" dirty="0">
                <a:solidFill>
                  <a:schemeClr val="tx1"/>
                </a:solidFill>
              </a:rPr>
              <a:t>Recent (or historically significant) research studies.</a:t>
            </a: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480722" y="2833884"/>
            <a:ext cx="6063078" cy="300082"/>
          </a:xfrm>
          <a:prstGeom prst="rect">
            <a:avLst/>
          </a:prstGeom>
          <a:ln w="38100" cmpd="sng">
            <a:solidFill>
              <a:schemeClr val="tx1"/>
            </a:solidFill>
            <a:prstDash val="solid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1350" b="1" dirty="0">
                <a:solidFill>
                  <a:schemeClr val="tx1"/>
                </a:solidFill>
              </a:rPr>
              <a:t>Company </a:t>
            </a:r>
            <a:r>
              <a:rPr lang="en-US" sz="1350" b="1" dirty="0" smtClean="0">
                <a:solidFill>
                  <a:schemeClr val="tx1"/>
                </a:solidFill>
              </a:rPr>
              <a:t>or </a:t>
            </a:r>
            <a:r>
              <a:rPr lang="en-US" sz="1350" b="1" dirty="0">
                <a:solidFill>
                  <a:schemeClr val="tx1"/>
                </a:solidFill>
              </a:rPr>
              <a:t>industry </a:t>
            </a:r>
            <a:r>
              <a:rPr lang="en-US" sz="1350" b="1" dirty="0" smtClean="0">
                <a:solidFill>
                  <a:schemeClr val="tx1"/>
                </a:solidFill>
              </a:rPr>
              <a:t>reports act </a:t>
            </a:r>
            <a:r>
              <a:rPr lang="en-US" sz="1350" b="1" dirty="0">
                <a:solidFill>
                  <a:schemeClr val="tx1"/>
                </a:solidFill>
              </a:rPr>
              <a:t>as a basis for the proposed study.</a:t>
            </a: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550069" y="4159318"/>
            <a:ext cx="7527131" cy="507831"/>
          </a:xfrm>
          <a:prstGeom prst="rect">
            <a:avLst/>
          </a:prstGeom>
          <a:ln w="38100">
            <a:prstDash val="solid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1350" b="1" dirty="0" smtClean="0">
                <a:solidFill>
                  <a:schemeClr val="tx1"/>
                </a:solidFill>
              </a:rPr>
              <a:t>It begins </a:t>
            </a:r>
            <a:r>
              <a:rPr lang="en-US" sz="1350" b="1" dirty="0">
                <a:solidFill>
                  <a:schemeClr val="tx1"/>
                </a:solidFill>
              </a:rPr>
              <a:t>with discussion </a:t>
            </a:r>
            <a:r>
              <a:rPr lang="en-US" sz="1350" b="1" dirty="0" smtClean="0">
                <a:solidFill>
                  <a:schemeClr val="tx1"/>
                </a:solidFill>
              </a:rPr>
              <a:t>of the related literature </a:t>
            </a:r>
            <a:r>
              <a:rPr lang="en-US" sz="1350" b="1" dirty="0">
                <a:solidFill>
                  <a:schemeClr val="tx1"/>
                </a:solidFill>
              </a:rPr>
              <a:t>and relevant secondary data </a:t>
            </a:r>
            <a:r>
              <a:rPr lang="en-US" sz="1350" b="1" dirty="0" smtClean="0">
                <a:solidFill>
                  <a:schemeClr val="tx1"/>
                </a:solidFill>
              </a:rPr>
              <a:t>moving </a:t>
            </a:r>
            <a:r>
              <a:rPr lang="en-US" sz="1350" b="1" dirty="0">
                <a:solidFill>
                  <a:schemeClr val="tx1"/>
                </a:solidFill>
              </a:rPr>
              <a:t>to more specific studies that are associated with your problem.</a:t>
            </a: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550068" y="4895261"/>
            <a:ext cx="7527132" cy="507831"/>
          </a:xfrm>
          <a:prstGeom prst="rect">
            <a:avLst/>
          </a:prstGeom>
          <a:ln w="38100" cmpd="sng">
            <a:solidFill>
              <a:schemeClr val="tx1"/>
            </a:solidFill>
            <a:prstDash val="solid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1350" b="1" dirty="0" smtClean="0">
                <a:solidFill>
                  <a:schemeClr val="tx1"/>
                </a:solidFill>
              </a:rPr>
              <a:t>It might </a:t>
            </a:r>
            <a:r>
              <a:rPr lang="en-US" sz="1350" b="1" dirty="0">
                <a:solidFill>
                  <a:schemeClr val="tx1"/>
                </a:solidFill>
              </a:rPr>
              <a:t>reveal that the sponsor can answer the management question with a secondary data search rather than the collection of primary data.</a:t>
            </a: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550069" y="3657601"/>
            <a:ext cx="7527131" cy="300082"/>
          </a:xfrm>
          <a:prstGeom prst="rect">
            <a:avLst/>
          </a:prstGeom>
          <a:ln w="38100" cmpd="sng">
            <a:solidFill>
              <a:schemeClr val="tx1"/>
            </a:solidFill>
            <a:prstDash val="solid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1350" b="1" dirty="0">
                <a:solidFill>
                  <a:schemeClr val="tx1"/>
                </a:solidFill>
              </a:rPr>
              <a:t>Literature review is integral part of entire research </a:t>
            </a:r>
            <a:r>
              <a:rPr lang="en-US" sz="1350" b="1" dirty="0" smtClean="0">
                <a:solidFill>
                  <a:schemeClr val="tx1"/>
                </a:solidFill>
              </a:rPr>
              <a:t>process.</a:t>
            </a:r>
            <a:endParaRPr lang="en-US" sz="1350" b="1" dirty="0">
              <a:solidFill>
                <a:schemeClr val="tx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188FC-BFCA-4A1D-BCF9-70B6A0ECBC3E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612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70795"/>
            <a:ext cx="8486775" cy="737925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sz="2800" dirty="0">
                <a:solidFill>
                  <a:srgbClr val="000066"/>
                </a:solidFill>
              </a:rPr>
              <a:t>Literature Review Cont…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628650" y="2051446"/>
            <a:ext cx="7872413" cy="300082"/>
          </a:xfrm>
          <a:prstGeom prst="rect">
            <a:avLst/>
          </a:prstGeom>
          <a:ln w="38100">
            <a:solidFill>
              <a:schemeClr val="dk1"/>
            </a:solidFill>
            <a:prstDash val="solid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1350" b="1" dirty="0">
                <a:solidFill>
                  <a:schemeClr val="tx1"/>
                </a:solidFill>
              </a:rPr>
              <a:t>Avoid </a:t>
            </a:r>
            <a:r>
              <a:rPr lang="en-US" sz="1350" b="1" dirty="0" smtClean="0">
                <a:solidFill>
                  <a:schemeClr val="tx1"/>
                </a:solidFill>
              </a:rPr>
              <a:t>extraneous </a:t>
            </a:r>
            <a:r>
              <a:rPr lang="en-US" sz="1350" b="1" dirty="0">
                <a:solidFill>
                  <a:schemeClr val="tx1"/>
                </a:solidFill>
              </a:rPr>
              <a:t>details of the literature.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621506" y="2584251"/>
            <a:ext cx="7879556" cy="300082"/>
          </a:xfrm>
          <a:prstGeom prst="rect">
            <a:avLst/>
          </a:prstGeom>
          <a:ln w="38100">
            <a:solidFill>
              <a:schemeClr val="dk1"/>
            </a:solidFill>
            <a:prstDash val="solid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1350" b="1" dirty="0">
                <a:solidFill>
                  <a:schemeClr val="tx1"/>
                </a:solidFill>
              </a:rPr>
              <a:t>Do a brief review of the information.</a:t>
            </a: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28650" y="3117055"/>
            <a:ext cx="7872412" cy="300082"/>
          </a:xfrm>
          <a:prstGeom prst="rect">
            <a:avLst/>
          </a:prstGeom>
          <a:ln w="38100">
            <a:solidFill>
              <a:schemeClr val="dk1"/>
            </a:solidFill>
            <a:prstDash val="solid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1350" b="1" dirty="0">
                <a:solidFill>
                  <a:schemeClr val="tx1"/>
                </a:solidFill>
              </a:rPr>
              <a:t>Always refer to the original source.</a:t>
            </a: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628648" y="4936316"/>
            <a:ext cx="7879554" cy="300082"/>
          </a:xfrm>
          <a:prstGeom prst="rect">
            <a:avLst/>
          </a:prstGeom>
          <a:ln w="38100">
            <a:solidFill>
              <a:schemeClr val="dk1"/>
            </a:solidFill>
            <a:prstDash val="solid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1350" b="1" dirty="0">
                <a:solidFill>
                  <a:schemeClr val="tx1"/>
                </a:solidFill>
              </a:rPr>
              <a:t>If </a:t>
            </a:r>
            <a:r>
              <a:rPr lang="en-US" sz="1350" b="1" dirty="0" smtClean="0">
                <a:solidFill>
                  <a:schemeClr val="tx1"/>
                </a:solidFill>
              </a:rPr>
              <a:t>find </a:t>
            </a:r>
            <a:r>
              <a:rPr lang="en-US" sz="1350" b="1" dirty="0">
                <a:solidFill>
                  <a:schemeClr val="tx1"/>
                </a:solidFill>
              </a:rPr>
              <a:t>something of interest in a quotation, find the original </a:t>
            </a:r>
            <a:r>
              <a:rPr lang="en-US" sz="1350" b="1" dirty="0" smtClean="0">
                <a:solidFill>
                  <a:schemeClr val="tx1"/>
                </a:solidFill>
              </a:rPr>
              <a:t>publication. </a:t>
            </a:r>
            <a:endParaRPr lang="en-US" sz="1350" b="1" dirty="0">
              <a:solidFill>
                <a:schemeClr val="tx1"/>
              </a:solidFill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628648" y="4195762"/>
            <a:ext cx="7872412" cy="507831"/>
          </a:xfrm>
          <a:prstGeom prst="rect">
            <a:avLst/>
          </a:prstGeom>
          <a:ln w="38100">
            <a:solidFill>
              <a:schemeClr val="dk1"/>
            </a:solidFill>
            <a:prstDash val="solid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1350" b="1" dirty="0">
                <a:solidFill>
                  <a:schemeClr val="tx1"/>
                </a:solidFill>
              </a:rPr>
              <a:t>Emphasize </a:t>
            </a:r>
            <a:r>
              <a:rPr lang="en-US" sz="1350" b="1" dirty="0" smtClean="0">
                <a:solidFill>
                  <a:schemeClr val="tx1"/>
                </a:solidFill>
              </a:rPr>
              <a:t>on important results, conclusions, relevant data, </a:t>
            </a:r>
            <a:r>
              <a:rPr lang="en-US" sz="1350" b="1" dirty="0">
                <a:solidFill>
                  <a:schemeClr val="tx1"/>
                </a:solidFill>
              </a:rPr>
              <a:t>trends </a:t>
            </a:r>
            <a:r>
              <a:rPr lang="en-US" sz="1350" b="1" dirty="0" smtClean="0">
                <a:solidFill>
                  <a:schemeClr val="tx1"/>
                </a:solidFill>
              </a:rPr>
              <a:t>and </a:t>
            </a:r>
            <a:r>
              <a:rPr lang="en-US" sz="1350" b="1" dirty="0">
                <a:solidFill>
                  <a:schemeClr val="tx1"/>
                </a:solidFill>
              </a:rPr>
              <a:t>particular methods or designs that could be duplicated or should be avoided.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628649" y="3662957"/>
            <a:ext cx="7872412" cy="300082"/>
          </a:xfrm>
          <a:prstGeom prst="rect">
            <a:avLst/>
          </a:prstGeom>
          <a:ln w="38100">
            <a:solidFill>
              <a:schemeClr val="dk1"/>
            </a:solidFill>
            <a:prstDash val="solid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1350" b="1" dirty="0">
                <a:solidFill>
                  <a:schemeClr val="tx1"/>
                </a:solidFill>
              </a:rPr>
              <a:t>Literature review helps to explain emerging results.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188FC-BFCA-4A1D-BCF9-70B6A0ECBC3E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635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465" y="188641"/>
            <a:ext cx="8643938" cy="648072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sz="2800" dirty="0">
                <a:solidFill>
                  <a:srgbClr val="000066"/>
                </a:solidFill>
              </a:rPr>
              <a:t>Literature Review Cont…</a:t>
            </a: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571500" y="2114550"/>
            <a:ext cx="8093869" cy="323165"/>
          </a:xfrm>
          <a:prstGeom prst="rect">
            <a:avLst/>
          </a:prstGeom>
          <a:ln w="38100">
            <a:prstDash val="solid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1500" b="1" dirty="0">
                <a:solidFill>
                  <a:schemeClr val="tx1"/>
                </a:solidFill>
              </a:rPr>
              <a:t>Discussion should be done on the following with in the literature review process: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838550" y="2599208"/>
            <a:ext cx="5933850" cy="323165"/>
          </a:xfrm>
          <a:prstGeom prst="rect">
            <a:avLst/>
          </a:prstGeom>
          <a:ln w="38100">
            <a:prstDash val="solid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1500" b="1" dirty="0">
                <a:solidFill>
                  <a:schemeClr val="tx1"/>
                </a:solidFill>
              </a:rPr>
              <a:t>How the literature applies to the study you are proposing.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838550" y="3133391"/>
            <a:ext cx="5933850" cy="323165"/>
          </a:xfrm>
          <a:prstGeom prst="rect">
            <a:avLst/>
          </a:prstGeom>
          <a:ln w="38100">
            <a:prstDash val="solid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1500" b="1" dirty="0">
                <a:solidFill>
                  <a:schemeClr val="tx1"/>
                </a:solidFill>
              </a:rPr>
              <a:t>Discuss </a:t>
            </a:r>
            <a:r>
              <a:rPr lang="en-US" sz="1500" b="1" dirty="0" smtClean="0">
                <a:solidFill>
                  <a:schemeClr val="tx1"/>
                </a:solidFill>
              </a:rPr>
              <a:t>the </a:t>
            </a:r>
            <a:r>
              <a:rPr lang="en-US" sz="1500" b="1" dirty="0">
                <a:solidFill>
                  <a:schemeClr val="tx1"/>
                </a:solidFill>
              </a:rPr>
              <a:t>weaknesses or faults in the design.</a:t>
            </a: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838550" y="3667574"/>
            <a:ext cx="5933850" cy="323165"/>
          </a:xfrm>
          <a:prstGeom prst="rect">
            <a:avLst/>
          </a:prstGeom>
          <a:ln w="38100">
            <a:prstDash val="solid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1500" b="1" dirty="0">
                <a:solidFill>
                  <a:schemeClr val="tx1"/>
                </a:solidFill>
              </a:rPr>
              <a:t>How you are going to avoid similar problems.</a:t>
            </a: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571499" y="4796542"/>
            <a:ext cx="8093869" cy="553998"/>
          </a:xfrm>
          <a:prstGeom prst="rect">
            <a:avLst/>
          </a:prstGeom>
          <a:ln w="38100">
            <a:prstDash val="solid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1500" b="1" dirty="0">
                <a:solidFill>
                  <a:schemeClr val="tx1"/>
                </a:solidFill>
              </a:rPr>
              <a:t>At the completion </a:t>
            </a:r>
            <a:r>
              <a:rPr lang="en-US" sz="1500" b="1" dirty="0" smtClean="0">
                <a:solidFill>
                  <a:schemeClr val="tx1"/>
                </a:solidFill>
              </a:rPr>
              <a:t>summaries </a:t>
            </a:r>
            <a:r>
              <a:rPr lang="en-US" sz="1500" b="1" dirty="0">
                <a:solidFill>
                  <a:schemeClr val="tx1"/>
                </a:solidFill>
              </a:rPr>
              <a:t>the important aspects and interpretate them in terms of </a:t>
            </a:r>
            <a:r>
              <a:rPr lang="en-US" sz="1500" b="1" dirty="0" smtClean="0">
                <a:solidFill>
                  <a:schemeClr val="tx1"/>
                </a:solidFill>
              </a:rPr>
              <a:t>your </a:t>
            </a:r>
            <a:r>
              <a:rPr lang="en-US" sz="1500" b="1" dirty="0">
                <a:solidFill>
                  <a:schemeClr val="tx1"/>
                </a:solidFill>
              </a:rPr>
              <a:t>problem. 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1838550" y="4216997"/>
            <a:ext cx="5933850" cy="323165"/>
          </a:xfrm>
          <a:prstGeom prst="rect">
            <a:avLst/>
          </a:prstGeom>
          <a:ln w="38100">
            <a:prstDash val="solid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1500" b="1" dirty="0" smtClean="0">
                <a:solidFill>
                  <a:schemeClr val="tx1"/>
                </a:solidFill>
              </a:rPr>
              <a:t>Explain </a:t>
            </a:r>
            <a:r>
              <a:rPr lang="en-US" sz="1500" b="1" dirty="0">
                <a:solidFill>
                  <a:schemeClr val="tx1"/>
                </a:solidFill>
              </a:rPr>
              <a:t>the need for the proposed work.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188FC-BFCA-4A1D-BCF9-70B6A0ECBC3E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867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16453"/>
            <a:ext cx="8608219" cy="711994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sz="2800" dirty="0">
                <a:solidFill>
                  <a:srgbClr val="000066"/>
                </a:solidFill>
              </a:rPr>
              <a:t>Literature Review Cont…</a:t>
            </a: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592933" y="2014538"/>
            <a:ext cx="3191899" cy="323165"/>
          </a:xfrm>
          <a:prstGeom prst="rect">
            <a:avLst/>
          </a:prstGeom>
          <a:ln w="38100">
            <a:prstDash val="solid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sz="1500" b="1" dirty="0"/>
              <a:t>A literature review tells about: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1600200" y="2612231"/>
            <a:ext cx="5029200" cy="553998"/>
          </a:xfrm>
          <a:prstGeom prst="rect">
            <a:avLst/>
          </a:prstGeom>
          <a:ln w="38100">
            <a:prstDash val="solid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1500" b="1" dirty="0">
                <a:solidFill>
                  <a:schemeClr val="tx1"/>
                </a:solidFill>
              </a:rPr>
              <a:t>What procedures and methods used by other similar to the ones that you are proposing.</a:t>
            </a: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1600200" y="3420665"/>
            <a:ext cx="5029200" cy="553998"/>
          </a:xfrm>
          <a:prstGeom prst="rect">
            <a:avLst/>
          </a:prstGeom>
          <a:ln w="38100">
            <a:prstDash val="solid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1500" b="1" dirty="0">
                <a:solidFill>
                  <a:schemeClr val="tx1"/>
                </a:solidFill>
              </a:rPr>
              <a:t>Which procedures and methods have worked well for them.</a:t>
            </a: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1600200" y="4305714"/>
            <a:ext cx="5029200" cy="323165"/>
          </a:xfrm>
          <a:prstGeom prst="rect">
            <a:avLst/>
          </a:prstGeom>
          <a:ln w="38100">
            <a:prstDash val="solid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1500" b="1" dirty="0">
                <a:solidFill>
                  <a:schemeClr val="tx1"/>
                </a:solidFill>
              </a:rPr>
              <a:t>What problems they have </a:t>
            </a:r>
            <a:r>
              <a:rPr lang="en-US" sz="1500" b="1" dirty="0" smtClean="0">
                <a:solidFill>
                  <a:schemeClr val="tx1"/>
                </a:solidFill>
              </a:rPr>
              <a:t>faced.</a:t>
            </a:r>
            <a:endParaRPr lang="en-US" sz="1500" b="1" dirty="0">
              <a:solidFill>
                <a:schemeClr val="tx1"/>
              </a:solidFill>
            </a:endParaRP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592932" y="4914901"/>
            <a:ext cx="7908131" cy="553998"/>
          </a:xfrm>
          <a:prstGeom prst="rect">
            <a:avLst/>
          </a:prstGeom>
          <a:ln w="38100">
            <a:prstDash val="solid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1500" b="1" dirty="0" smtClean="0"/>
              <a:t>Thus, making </a:t>
            </a:r>
            <a:r>
              <a:rPr lang="en-US" sz="1500" b="1" dirty="0"/>
              <a:t>us in a better position to select a methodology that is capable of providing valid </a:t>
            </a:r>
            <a:r>
              <a:rPr lang="en-US" sz="1500" b="1" dirty="0" smtClean="0"/>
              <a:t>answers </a:t>
            </a:r>
            <a:r>
              <a:rPr lang="en-US" sz="1500" b="1" dirty="0"/>
              <a:t>to our research questions.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188FC-BFCA-4A1D-BCF9-70B6A0ECBC3E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689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4000" dirty="0">
                <a:solidFill>
                  <a:srgbClr val="000066"/>
                </a:solidFill>
              </a:rPr>
              <a:t>References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188FC-BFCA-4A1D-BCF9-70B6A0ECBC3E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dirty="0" smtClean="0"/>
              <a:t>1. Business </a:t>
            </a:r>
            <a:r>
              <a:rPr lang="en-US" dirty="0"/>
              <a:t>Research Methods by Donald R Cooper, 12th </a:t>
            </a:r>
            <a:r>
              <a:rPr lang="en-US" dirty="0" smtClean="0"/>
              <a:t>Edition.</a:t>
            </a:r>
          </a:p>
          <a:p>
            <a:pPr lvl="1"/>
            <a:r>
              <a:rPr lang="en-US" smtClean="0">
                <a:solidFill>
                  <a:schemeClr val="tx1"/>
                </a:solidFill>
              </a:rPr>
              <a:t>Chapter </a:t>
            </a:r>
            <a:r>
              <a:rPr lang="en-US" dirty="0">
                <a:solidFill>
                  <a:schemeClr val="tx1"/>
                </a:solidFill>
              </a:rPr>
              <a:t>20 - Presenting Insights and Findings: Oral Presentations, PP 538-574</a:t>
            </a:r>
          </a:p>
          <a:p>
            <a:pPr lvl="1"/>
            <a:endParaRPr lang="en-US" dirty="0">
              <a:solidFill>
                <a:schemeClr val="tx1"/>
              </a:solidFill>
            </a:endParaRPr>
          </a:p>
          <a:p>
            <a:pPr marL="514350" indent="-514350">
              <a:buNone/>
            </a:pPr>
            <a:r>
              <a:rPr lang="en-US" dirty="0" smtClean="0"/>
              <a:t>2. Doing </a:t>
            </a:r>
            <a:r>
              <a:rPr lang="en-US" dirty="0"/>
              <a:t>Your Research Project: A Guide for First-Time Researchers in Education, Health and Social Science, 5th Edition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Chapter </a:t>
            </a:r>
            <a:r>
              <a:rPr lang="en-US" dirty="0" smtClean="0">
                <a:solidFill>
                  <a:schemeClr val="tx1"/>
                </a:solidFill>
              </a:rPr>
              <a:t>4 - Reading, referencing and the Management of information, PP 65-86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Chapter 5 - Literature Searching, PP 87-103</a:t>
            </a:r>
            <a:endParaRPr lang="en-US" dirty="0">
              <a:solidFill>
                <a:schemeClr val="tx1"/>
              </a:solidFill>
            </a:endParaRPr>
          </a:p>
          <a:p>
            <a:pPr lvl="1"/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80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88640"/>
            <a:ext cx="8991600" cy="792088"/>
          </a:xfrm>
        </p:spPr>
        <p:txBody>
          <a:bodyPr>
            <a:noAutofit/>
          </a:bodyPr>
          <a:lstStyle/>
          <a:p>
            <a:pPr lvl="0"/>
            <a:r>
              <a:rPr lang="en-US" sz="2800" dirty="0">
                <a:solidFill>
                  <a:srgbClr val="000066"/>
                </a:solidFill>
              </a:rPr>
              <a:t>Reading, Note-taking and guarding against plagiarism </a:t>
            </a:r>
          </a:p>
        </p:txBody>
      </p:sp>
      <p:sp>
        <p:nvSpPr>
          <p:cNvPr id="5" name="Rectangle 4"/>
          <p:cNvSpPr/>
          <p:nvPr/>
        </p:nvSpPr>
        <p:spPr>
          <a:xfrm>
            <a:off x="381000" y="2514600"/>
            <a:ext cx="8305800" cy="646331"/>
          </a:xfrm>
          <a:prstGeom prst="rect">
            <a:avLst/>
          </a:prstGeom>
          <a:ln w="635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Any study involve reading </a:t>
            </a:r>
            <a:r>
              <a:rPr lang="en-US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what </a:t>
            </a:r>
            <a:r>
              <a:rPr lang="en-US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other have </a:t>
            </a:r>
            <a:r>
              <a:rPr lang="en-US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written about your area of interest, gathering information to support </a:t>
            </a:r>
            <a:r>
              <a:rPr lang="en-US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your </a:t>
            </a:r>
            <a:r>
              <a:rPr lang="en-US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arguments and writing about your findings.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81000" y="3505200"/>
            <a:ext cx="8305800" cy="646331"/>
          </a:xfrm>
          <a:prstGeom prst="rect">
            <a:avLst/>
          </a:prstGeom>
          <a:ln w="635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Much reading about research </a:t>
            </a:r>
            <a:r>
              <a:rPr lang="en-US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topic may give </a:t>
            </a:r>
            <a:r>
              <a:rPr lang="en-US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ideas about </a:t>
            </a:r>
            <a:r>
              <a:rPr lang="en-US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the research others have done </a:t>
            </a:r>
            <a:r>
              <a:rPr lang="en-US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and their </a:t>
            </a:r>
            <a:r>
              <a:rPr lang="en-US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approach and </a:t>
            </a:r>
            <a:r>
              <a:rPr lang="en-US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methods.</a:t>
            </a:r>
            <a:endParaRPr lang="en-US" dirty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1000" y="1828800"/>
            <a:ext cx="8305800" cy="369332"/>
          </a:xfrm>
          <a:prstGeom prst="rect">
            <a:avLst/>
          </a:prstGeom>
          <a:ln w="635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The bulk of reading should come early on in the investigation.</a:t>
            </a:r>
          </a:p>
        </p:txBody>
      </p:sp>
      <p:sp>
        <p:nvSpPr>
          <p:cNvPr id="8" name="Rectangle 7"/>
          <p:cNvSpPr/>
          <p:nvPr/>
        </p:nvSpPr>
        <p:spPr>
          <a:xfrm>
            <a:off x="381000" y="4419600"/>
            <a:ext cx="8305800" cy="369332"/>
          </a:xfrm>
          <a:prstGeom prst="rect">
            <a:avLst/>
          </a:prstGeom>
          <a:ln w="635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Make </a:t>
            </a:r>
            <a:r>
              <a:rPr lang="en-US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notes of what seem to you to be important issues and highlight them.</a:t>
            </a:r>
          </a:p>
        </p:txBody>
      </p:sp>
      <p:sp>
        <p:nvSpPr>
          <p:cNvPr id="9" name="Rectangle 8"/>
          <p:cNvSpPr/>
          <p:nvPr/>
        </p:nvSpPr>
        <p:spPr>
          <a:xfrm>
            <a:off x="381000" y="5105400"/>
            <a:ext cx="8305800" cy="369332"/>
          </a:xfrm>
          <a:prstGeom prst="rect">
            <a:avLst/>
          </a:prstGeom>
          <a:ln w="635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Make </a:t>
            </a:r>
            <a:r>
              <a:rPr lang="en-US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it quite clear in </a:t>
            </a:r>
            <a:r>
              <a:rPr lang="en-US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notes </a:t>
            </a:r>
            <a:r>
              <a:rPr lang="en-US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which is the quotation and which is </a:t>
            </a:r>
            <a:r>
              <a:rPr lang="en-US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paraphrase</a:t>
            </a:r>
            <a:r>
              <a:rPr lang="en-US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.</a:t>
            </a:r>
          </a:p>
        </p:txBody>
      </p:sp>
      <p:sp>
        <p:nvSpPr>
          <p:cNvPr id="10" name="Rectangle 9"/>
          <p:cNvSpPr/>
          <p:nvPr/>
        </p:nvSpPr>
        <p:spPr>
          <a:xfrm>
            <a:off x="381000" y="5715000"/>
            <a:ext cx="8305800" cy="369332"/>
          </a:xfrm>
          <a:prstGeom prst="rect">
            <a:avLst/>
          </a:prstGeom>
          <a:ln w="635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Plagiarism is using other people’s words as if they are your own.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188FC-BFCA-4A1D-BCF9-70B6A0ECBC3E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96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09753" y="188640"/>
            <a:ext cx="8175686" cy="864096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000066"/>
                </a:solidFill>
              </a:rPr>
              <a:t>Reading, Note-taking and guarding against plagiarism Cont… </a:t>
            </a:r>
          </a:p>
        </p:txBody>
      </p:sp>
      <p:sp>
        <p:nvSpPr>
          <p:cNvPr id="5" name="Rectangle 4"/>
          <p:cNvSpPr/>
          <p:nvPr/>
        </p:nvSpPr>
        <p:spPr>
          <a:xfrm>
            <a:off x="381000" y="1905000"/>
            <a:ext cx="8175686" cy="646331"/>
          </a:xfrm>
          <a:prstGeom prst="rect">
            <a:avLst/>
          </a:prstGeom>
          <a:ln w="635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Important to acknowledged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including paraphrases of other people’s words and of other people’s ideas.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81000" y="2895600"/>
            <a:ext cx="8175686" cy="646331"/>
          </a:xfrm>
          <a:prstGeom prst="rect">
            <a:avLst/>
          </a:prstGeom>
          <a:ln w="635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Ensure never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use other people’s words or ideas as your own without acknowledgement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note-taking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in recording exact details of references.</a:t>
            </a:r>
          </a:p>
        </p:txBody>
      </p:sp>
      <p:sp>
        <p:nvSpPr>
          <p:cNvPr id="7" name="Rectangle 6"/>
          <p:cNvSpPr/>
          <p:nvPr/>
        </p:nvSpPr>
        <p:spPr>
          <a:xfrm>
            <a:off x="381000" y="3810000"/>
            <a:ext cx="8175686" cy="369332"/>
          </a:xfrm>
          <a:prstGeom prst="rect">
            <a:avLst/>
          </a:prstGeom>
          <a:ln w="635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Ask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yourself whether you can trust what you read.</a:t>
            </a:r>
          </a:p>
        </p:txBody>
      </p:sp>
      <p:sp>
        <p:nvSpPr>
          <p:cNvPr id="8" name="Rectangle 7"/>
          <p:cNvSpPr/>
          <p:nvPr/>
        </p:nvSpPr>
        <p:spPr>
          <a:xfrm>
            <a:off x="381000" y="4419600"/>
            <a:ext cx="8175686" cy="646331"/>
          </a:xfrm>
          <a:prstGeom prst="rect">
            <a:avLst/>
          </a:prstGeom>
          <a:ln w="635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What does the research/report/document actually say, and what evidence is provided to support the findings?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188FC-BFCA-4A1D-BCF9-70B6A0ECBC3E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70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232" y="307241"/>
            <a:ext cx="7886700" cy="612521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000066"/>
                </a:solidFill>
              </a:rPr>
              <a:t>Referencing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377407" y="1811636"/>
            <a:ext cx="8216525" cy="300082"/>
          </a:xfrm>
          <a:prstGeom prst="rect">
            <a:avLst/>
          </a:prstGeom>
          <a:ln w="635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dirty="0">
                <a:latin typeface="StoneSerif"/>
              </a:rPr>
              <a:t>There are several perfectly acceptable ways of recording sources </a:t>
            </a:r>
            <a:r>
              <a:rPr lang="en-US" sz="1350" dirty="0" smtClean="0">
                <a:latin typeface="StoneSerif"/>
              </a:rPr>
              <a:t>of other </a:t>
            </a:r>
            <a:r>
              <a:rPr lang="en-US" sz="1350" dirty="0">
                <a:latin typeface="StoneSerif"/>
              </a:rPr>
              <a:t>information.</a:t>
            </a:r>
            <a:endParaRPr lang="en-US" sz="1350" dirty="0"/>
          </a:p>
        </p:txBody>
      </p:sp>
      <p:sp>
        <p:nvSpPr>
          <p:cNvPr id="5" name="Rectangle 4"/>
          <p:cNvSpPr/>
          <p:nvPr/>
        </p:nvSpPr>
        <p:spPr>
          <a:xfrm>
            <a:off x="377406" y="2275781"/>
            <a:ext cx="1603794" cy="300082"/>
          </a:xfrm>
          <a:prstGeom prst="rect">
            <a:avLst/>
          </a:prstGeom>
          <a:ln w="635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b="1" dirty="0">
                <a:latin typeface="StoneSerif-Semibold"/>
              </a:rPr>
              <a:t>For </a:t>
            </a:r>
            <a:r>
              <a:rPr lang="en-US" sz="1350" b="1" dirty="0" smtClean="0">
                <a:latin typeface="StoneSerif-Semibold"/>
              </a:rPr>
              <a:t>books (APA)</a:t>
            </a:r>
            <a:endParaRPr lang="en-US" sz="1350" dirty="0"/>
          </a:p>
        </p:txBody>
      </p:sp>
      <p:sp>
        <p:nvSpPr>
          <p:cNvPr id="6" name="Rectangle 5"/>
          <p:cNvSpPr/>
          <p:nvPr/>
        </p:nvSpPr>
        <p:spPr>
          <a:xfrm>
            <a:off x="738774" y="2729088"/>
            <a:ext cx="4652524" cy="300082"/>
          </a:xfrm>
          <a:prstGeom prst="rect">
            <a:avLst/>
          </a:prstGeom>
          <a:ln w="635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dirty="0">
                <a:latin typeface="StoneSerif"/>
              </a:rPr>
              <a:t>Author’s surname and forename or initials.</a:t>
            </a:r>
            <a:endParaRPr lang="en-US" sz="1350" dirty="0"/>
          </a:p>
        </p:txBody>
      </p:sp>
      <p:sp>
        <p:nvSpPr>
          <p:cNvPr id="7" name="Rectangle 6"/>
          <p:cNvSpPr/>
          <p:nvPr/>
        </p:nvSpPr>
        <p:spPr>
          <a:xfrm>
            <a:off x="738774" y="3182395"/>
            <a:ext cx="4652524" cy="300082"/>
          </a:xfrm>
          <a:prstGeom prst="rect">
            <a:avLst/>
          </a:prstGeom>
          <a:ln w="635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dirty="0">
                <a:latin typeface="StoneSerif"/>
              </a:rPr>
              <a:t>Date of publication.</a:t>
            </a:r>
            <a:endParaRPr lang="en-US" sz="1350" dirty="0"/>
          </a:p>
        </p:txBody>
      </p:sp>
      <p:sp>
        <p:nvSpPr>
          <p:cNvPr id="8" name="Rectangle 7"/>
          <p:cNvSpPr/>
          <p:nvPr/>
        </p:nvSpPr>
        <p:spPr>
          <a:xfrm>
            <a:off x="738774" y="3616113"/>
            <a:ext cx="4698722" cy="300082"/>
          </a:xfrm>
          <a:prstGeom prst="rect">
            <a:avLst/>
          </a:prstGeom>
          <a:ln w="635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350" dirty="0">
                <a:latin typeface="StoneSerif"/>
              </a:rPr>
              <a:t>Title (underlined or italics) and which edition, if appropriate.</a:t>
            </a:r>
            <a:endParaRPr lang="en-US" sz="1350" dirty="0"/>
          </a:p>
        </p:txBody>
      </p:sp>
      <p:sp>
        <p:nvSpPr>
          <p:cNvPr id="9" name="Rectangle 8"/>
          <p:cNvSpPr/>
          <p:nvPr/>
        </p:nvSpPr>
        <p:spPr>
          <a:xfrm>
            <a:off x="738774" y="4029922"/>
            <a:ext cx="4652523" cy="300082"/>
          </a:xfrm>
          <a:prstGeom prst="rect">
            <a:avLst/>
          </a:prstGeom>
          <a:ln w="635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dirty="0">
                <a:latin typeface="StoneSerif"/>
              </a:rPr>
              <a:t>Place of publication.</a:t>
            </a:r>
            <a:endParaRPr lang="en-US" sz="1350" dirty="0"/>
          </a:p>
        </p:txBody>
      </p:sp>
      <p:sp>
        <p:nvSpPr>
          <p:cNvPr id="10" name="Rectangle 9"/>
          <p:cNvSpPr/>
          <p:nvPr/>
        </p:nvSpPr>
        <p:spPr>
          <a:xfrm>
            <a:off x="738774" y="4443732"/>
            <a:ext cx="4652523" cy="300082"/>
          </a:xfrm>
          <a:prstGeom prst="rect">
            <a:avLst/>
          </a:prstGeom>
          <a:ln w="635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dirty="0">
                <a:latin typeface="StoneSerif"/>
              </a:rPr>
              <a:t>Name of publisher</a:t>
            </a:r>
            <a:endParaRPr lang="en-US" sz="1350" dirty="0"/>
          </a:p>
        </p:txBody>
      </p:sp>
      <p:sp>
        <p:nvSpPr>
          <p:cNvPr id="11" name="Rectangle 10"/>
          <p:cNvSpPr/>
          <p:nvPr/>
        </p:nvSpPr>
        <p:spPr>
          <a:xfrm>
            <a:off x="361747" y="4912548"/>
            <a:ext cx="1194558" cy="300082"/>
          </a:xfrm>
          <a:prstGeom prst="rect">
            <a:avLst/>
          </a:prstGeom>
          <a:ln w="635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350" dirty="0">
                <a:latin typeface="StoneSerif"/>
              </a:rPr>
              <a:t>For example:</a:t>
            </a:r>
            <a:endParaRPr lang="en-US" sz="1350" dirty="0"/>
          </a:p>
        </p:txBody>
      </p:sp>
      <p:sp>
        <p:nvSpPr>
          <p:cNvPr id="12" name="Rectangle 11"/>
          <p:cNvSpPr/>
          <p:nvPr/>
        </p:nvSpPr>
        <p:spPr>
          <a:xfrm>
            <a:off x="361747" y="5365855"/>
            <a:ext cx="8232185" cy="507831"/>
          </a:xfrm>
          <a:prstGeom prst="rect">
            <a:avLst/>
          </a:prstGeom>
          <a:ln w="635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dirty="0">
                <a:latin typeface="StoneSerif"/>
              </a:rPr>
              <a:t>May, Tim (2001) </a:t>
            </a:r>
            <a:r>
              <a:rPr lang="en-US" sz="1350" i="1" dirty="0">
                <a:latin typeface="StoneSerif-Italic"/>
              </a:rPr>
              <a:t>Social Research: Issues, Methods and Process</a:t>
            </a:r>
            <a:r>
              <a:rPr lang="en-US" sz="1350" dirty="0">
                <a:latin typeface="StoneSerif"/>
              </a:rPr>
              <a:t>, 3</a:t>
            </a:r>
            <a:r>
              <a:rPr lang="en-US" sz="1350" baseline="30000" dirty="0">
                <a:latin typeface="StoneSerif"/>
              </a:rPr>
              <a:t>rd</a:t>
            </a:r>
            <a:r>
              <a:rPr lang="en-US" sz="1350" dirty="0">
                <a:latin typeface="StoneSerif"/>
              </a:rPr>
              <a:t> </a:t>
            </a:r>
            <a:r>
              <a:rPr lang="en-US" sz="1350" dirty="0" smtClean="0">
                <a:latin typeface="StoneSerif"/>
              </a:rPr>
              <a:t>ed. </a:t>
            </a:r>
            <a:r>
              <a:rPr lang="en-US" sz="1350" dirty="0">
                <a:latin typeface="StoneSerif"/>
              </a:rPr>
              <a:t>Buckingham: Open University Press.</a:t>
            </a:r>
            <a:endParaRPr lang="en-US" sz="1350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188FC-BFCA-4A1D-BCF9-70B6A0ECBC3E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471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1371600"/>
            <a:ext cx="3124200" cy="304800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b="1" dirty="0">
                <a:latin typeface="StoneSerif-Semibold"/>
              </a:rPr>
              <a:t>For journal </a:t>
            </a:r>
            <a:r>
              <a:rPr lang="en-US" sz="1350" b="1" dirty="0" smtClean="0">
                <a:latin typeface="StoneSerif-Semibold"/>
              </a:rPr>
              <a:t>articles (APA)</a:t>
            </a:r>
            <a:endParaRPr lang="en-US" sz="135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28650" y="303658"/>
            <a:ext cx="7886700" cy="612521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000066"/>
                </a:solidFill>
              </a:rPr>
              <a:t>Referencing Cont…</a:t>
            </a:r>
          </a:p>
        </p:txBody>
      </p:sp>
      <p:sp>
        <p:nvSpPr>
          <p:cNvPr id="6" name="Rectangle 5"/>
          <p:cNvSpPr/>
          <p:nvPr/>
        </p:nvSpPr>
        <p:spPr>
          <a:xfrm>
            <a:off x="685800" y="1744409"/>
            <a:ext cx="7886700" cy="30008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dirty="0">
                <a:latin typeface="StoneSerif"/>
              </a:rPr>
              <a:t>The author’s surname, forename or initials and the date of publication. After that</a:t>
            </a:r>
            <a:endParaRPr lang="en-US" sz="1350" dirty="0"/>
          </a:p>
        </p:txBody>
      </p:sp>
      <p:sp>
        <p:nvSpPr>
          <p:cNvPr id="7" name="Rectangle 6"/>
          <p:cNvSpPr/>
          <p:nvPr/>
        </p:nvSpPr>
        <p:spPr>
          <a:xfrm>
            <a:off x="1353268" y="2139028"/>
            <a:ext cx="7219232" cy="30008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dirty="0">
                <a:latin typeface="StoneSerif"/>
              </a:rPr>
              <a:t>The title of the article (sometimes in inverted commas, sometimes not);</a:t>
            </a:r>
            <a:endParaRPr lang="en-US" sz="1350" dirty="0"/>
          </a:p>
        </p:txBody>
      </p:sp>
      <p:sp>
        <p:nvSpPr>
          <p:cNvPr id="8" name="Rectangle 7"/>
          <p:cNvSpPr/>
          <p:nvPr/>
        </p:nvSpPr>
        <p:spPr>
          <a:xfrm>
            <a:off x="1353268" y="2535467"/>
            <a:ext cx="7219232" cy="507831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dirty="0">
                <a:latin typeface="StoneSerif"/>
              </a:rPr>
              <a:t>The title of the journal from which the article or chapter is derived (generally underlined or in italics, though again, not always);</a:t>
            </a:r>
            <a:endParaRPr lang="en-US" sz="1350" dirty="0"/>
          </a:p>
        </p:txBody>
      </p:sp>
      <p:sp>
        <p:nvSpPr>
          <p:cNvPr id="9" name="Rectangle 8"/>
          <p:cNvSpPr/>
          <p:nvPr/>
        </p:nvSpPr>
        <p:spPr>
          <a:xfrm>
            <a:off x="1353268" y="3144387"/>
            <a:ext cx="7219232" cy="30008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dirty="0">
                <a:latin typeface="StoneSerif"/>
              </a:rPr>
              <a:t>The volume number of the journal, the issue and page numbers.</a:t>
            </a:r>
            <a:endParaRPr lang="en-US" sz="1350" dirty="0"/>
          </a:p>
        </p:txBody>
      </p:sp>
      <p:sp>
        <p:nvSpPr>
          <p:cNvPr id="10" name="Rectangle 9"/>
          <p:cNvSpPr/>
          <p:nvPr/>
        </p:nvSpPr>
        <p:spPr>
          <a:xfrm>
            <a:off x="685800" y="3505200"/>
            <a:ext cx="2762295" cy="30008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350" dirty="0">
                <a:latin typeface="StoneSerif"/>
              </a:rPr>
              <a:t>For example, for a journal </a:t>
            </a:r>
            <a:r>
              <a:rPr lang="en-US" sz="1350" dirty="0" smtClean="0">
                <a:latin typeface="StoneSerif"/>
              </a:rPr>
              <a:t>article:</a:t>
            </a:r>
            <a:endParaRPr lang="en-US" sz="1350" dirty="0"/>
          </a:p>
        </p:txBody>
      </p:sp>
      <p:sp>
        <p:nvSpPr>
          <p:cNvPr id="11" name="Rectangle 10"/>
          <p:cNvSpPr/>
          <p:nvPr/>
        </p:nvSpPr>
        <p:spPr>
          <a:xfrm>
            <a:off x="1371600" y="3886200"/>
            <a:ext cx="7219232" cy="507831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dirty="0">
                <a:latin typeface="StoneSerif"/>
              </a:rPr>
              <a:t>Whitehead, N. (2003) ‘Herbal remedies: integration into conventional medicine’, </a:t>
            </a:r>
            <a:r>
              <a:rPr lang="en-US" sz="1350" i="1" dirty="0">
                <a:latin typeface="StoneSerif-Italic"/>
              </a:rPr>
              <a:t>Nursing Times</a:t>
            </a:r>
            <a:r>
              <a:rPr lang="en-US" sz="1350" dirty="0">
                <a:latin typeface="StoneSerif"/>
              </a:rPr>
              <a:t>, </a:t>
            </a:r>
            <a:r>
              <a:rPr lang="en-US" sz="1350" b="1" dirty="0">
                <a:latin typeface="StoneSerif-Semibold"/>
              </a:rPr>
              <a:t>99</a:t>
            </a:r>
            <a:r>
              <a:rPr lang="en-US" sz="1350" dirty="0">
                <a:latin typeface="StoneSerif"/>
              </a:rPr>
              <a:t>(34): 30–33.</a:t>
            </a:r>
            <a:endParaRPr lang="en-US" sz="1350" dirty="0"/>
          </a:p>
        </p:txBody>
      </p:sp>
      <p:sp>
        <p:nvSpPr>
          <p:cNvPr id="12" name="Rectangle 11"/>
          <p:cNvSpPr/>
          <p:nvPr/>
        </p:nvSpPr>
        <p:spPr>
          <a:xfrm>
            <a:off x="685800" y="4495800"/>
            <a:ext cx="3200400" cy="30008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b="1" dirty="0">
                <a:latin typeface="StoneSerif-Semibold"/>
              </a:rPr>
              <a:t>For chapters in </a:t>
            </a:r>
            <a:r>
              <a:rPr lang="en-US" sz="1350" b="1" dirty="0" smtClean="0">
                <a:latin typeface="StoneSerif-Semibold"/>
              </a:rPr>
              <a:t>books (APA)</a:t>
            </a:r>
            <a:endParaRPr lang="en-US" sz="1350" dirty="0"/>
          </a:p>
        </p:txBody>
      </p:sp>
      <p:sp>
        <p:nvSpPr>
          <p:cNvPr id="13" name="Rectangle 12"/>
          <p:cNvSpPr/>
          <p:nvPr/>
        </p:nvSpPr>
        <p:spPr>
          <a:xfrm>
            <a:off x="1371600" y="4876800"/>
            <a:ext cx="7219232" cy="507831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dirty="0" err="1">
                <a:latin typeface="StoneSerif"/>
              </a:rPr>
              <a:t>Wragg</a:t>
            </a:r>
            <a:r>
              <a:rPr lang="en-US" sz="1350" dirty="0">
                <a:latin typeface="StoneSerif"/>
              </a:rPr>
              <a:t>, T. (2002) ‘Interviewing’, in M. Coleman and A.R.J. Briggs (</a:t>
            </a:r>
            <a:r>
              <a:rPr lang="en-US" sz="1350" dirty="0" err="1">
                <a:latin typeface="StoneSerif"/>
              </a:rPr>
              <a:t>eds</a:t>
            </a:r>
            <a:r>
              <a:rPr lang="en-US" sz="1350" dirty="0">
                <a:latin typeface="StoneSerif"/>
              </a:rPr>
              <a:t>) </a:t>
            </a:r>
            <a:r>
              <a:rPr lang="en-US" sz="1350" i="1" dirty="0">
                <a:latin typeface="StoneSerif-Italic"/>
              </a:rPr>
              <a:t>Research Methods in Educational Leadership and Management</a:t>
            </a:r>
            <a:r>
              <a:rPr lang="en-US" sz="1350" dirty="0">
                <a:latin typeface="StoneSerif"/>
              </a:rPr>
              <a:t>. London: Paul Chapman Publishing.</a:t>
            </a:r>
            <a:endParaRPr lang="en-US" sz="1350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188FC-BFCA-4A1D-BCF9-70B6A0ECBC3E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685800" y="5486400"/>
            <a:ext cx="3276600" cy="30008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b="1" dirty="0" smtClean="0">
                <a:latin typeface="StoneSerif-Semibold"/>
              </a:rPr>
              <a:t>For conference proceedings (APA)</a:t>
            </a:r>
            <a:endParaRPr lang="en-US" sz="1350" dirty="0"/>
          </a:p>
        </p:txBody>
      </p:sp>
      <p:sp>
        <p:nvSpPr>
          <p:cNvPr id="16" name="Rectangle 15"/>
          <p:cNvSpPr/>
          <p:nvPr/>
        </p:nvSpPr>
        <p:spPr>
          <a:xfrm>
            <a:off x="1371600" y="5867400"/>
            <a:ext cx="7219232" cy="738664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dirty="0" err="1" smtClean="0">
                <a:latin typeface="StoneSerif"/>
              </a:rPr>
              <a:t>Bickman</a:t>
            </a:r>
            <a:r>
              <a:rPr lang="en-US" sz="1350" dirty="0" smtClean="0">
                <a:latin typeface="StoneSerif"/>
              </a:rPr>
              <a:t>, L., &amp; Ellis, H. (Eds.). (1990). </a:t>
            </a:r>
            <a:r>
              <a:rPr lang="en-US" sz="1350" i="1" dirty="0" smtClean="0">
                <a:latin typeface="StoneSerif"/>
              </a:rPr>
              <a:t>Preparing psychologists for the 21st century: Proceedings of the National Conference on Graduate Education in Psychology, University of Utah, 1988</a:t>
            </a:r>
            <a:r>
              <a:rPr lang="en-US" sz="1350" dirty="0" smtClean="0">
                <a:latin typeface="StoneSerif"/>
              </a:rPr>
              <a:t>. Hillsdale, NJ: L. Erlbaum.</a:t>
            </a:r>
            <a:endParaRPr lang="en-US" sz="1350" dirty="0">
              <a:latin typeface="StoneSerif"/>
            </a:endParaRPr>
          </a:p>
        </p:txBody>
      </p:sp>
    </p:spTree>
    <p:extLst>
      <p:ext uri="{BB962C8B-B14F-4D97-AF65-F5344CB8AC3E}">
        <p14:creationId xmlns:p14="http://schemas.microsoft.com/office/powerpoint/2010/main" val="158859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763" y="289807"/>
            <a:ext cx="8257231" cy="541352"/>
          </a:xfrm>
        </p:spPr>
        <p:txBody>
          <a:bodyPr>
            <a:normAutofit/>
          </a:bodyPr>
          <a:lstStyle/>
          <a:p>
            <a:pPr lvl="0"/>
            <a:r>
              <a:rPr lang="en-US" sz="2800" dirty="0">
                <a:solidFill>
                  <a:srgbClr val="000066"/>
                </a:solidFill>
              </a:rPr>
              <a:t>Creating, editing and storing references</a:t>
            </a:r>
          </a:p>
        </p:txBody>
      </p:sp>
      <p:sp>
        <p:nvSpPr>
          <p:cNvPr id="4" name="Rectangle 3"/>
          <p:cNvSpPr/>
          <p:nvPr/>
        </p:nvSpPr>
        <p:spPr>
          <a:xfrm>
            <a:off x="396815" y="1776207"/>
            <a:ext cx="8253323" cy="507831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dirty="0">
                <a:latin typeface="StoneSerif"/>
              </a:rPr>
              <a:t>Software such as EndNote, </a:t>
            </a:r>
            <a:r>
              <a:rPr lang="en-US" sz="1350" dirty="0" err="1">
                <a:latin typeface="StoneSerif"/>
              </a:rPr>
              <a:t>ProCite</a:t>
            </a:r>
            <a:r>
              <a:rPr lang="en-US" sz="1350" dirty="0">
                <a:latin typeface="StoneSerif"/>
              </a:rPr>
              <a:t> and Reference Manager are used these </a:t>
            </a:r>
            <a:r>
              <a:rPr lang="en-US" sz="1350" dirty="0" smtClean="0">
                <a:latin typeface="StoneSerif"/>
              </a:rPr>
              <a:t>days to keep track of references.</a:t>
            </a:r>
            <a:endParaRPr lang="en-US" sz="1350" dirty="0"/>
          </a:p>
        </p:txBody>
      </p:sp>
      <p:sp>
        <p:nvSpPr>
          <p:cNvPr id="5" name="Rectangle 4"/>
          <p:cNvSpPr/>
          <p:nvPr/>
        </p:nvSpPr>
        <p:spPr>
          <a:xfrm>
            <a:off x="396815" y="2559941"/>
            <a:ext cx="8253323" cy="30008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dirty="0">
                <a:latin typeface="StoneSerif"/>
              </a:rPr>
              <a:t>EndNote gives </a:t>
            </a:r>
            <a:r>
              <a:rPr lang="en-US" sz="1350" dirty="0"/>
              <a:t>the facility to create, store, organize, retrieve and cite references in our reports.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96815" y="3089507"/>
            <a:ext cx="8253323" cy="507831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dirty="0">
                <a:latin typeface="StoneSerif"/>
              </a:rPr>
              <a:t>Its library (database) holds more than 30,000 references and it allows us to search and manage the online</a:t>
            </a:r>
          </a:p>
          <a:p>
            <a:r>
              <a:rPr lang="en-US" sz="1350" dirty="0">
                <a:latin typeface="StoneSerif"/>
              </a:rPr>
              <a:t>bibliographic databases.</a:t>
            </a:r>
            <a:endParaRPr lang="en-US" sz="1350" dirty="0"/>
          </a:p>
        </p:txBody>
      </p:sp>
      <p:sp>
        <p:nvSpPr>
          <p:cNvPr id="7" name="Rectangle 6"/>
          <p:cNvSpPr/>
          <p:nvPr/>
        </p:nvSpPr>
        <p:spPr>
          <a:xfrm>
            <a:off x="392907" y="3826821"/>
            <a:ext cx="8257232" cy="30008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dirty="0">
                <a:latin typeface="StoneSerif"/>
              </a:rPr>
              <a:t>Cards </a:t>
            </a:r>
            <a:r>
              <a:rPr lang="en-US" sz="1350" dirty="0" smtClean="0">
                <a:latin typeface="StoneSerif"/>
              </a:rPr>
              <a:t>have less weight and </a:t>
            </a:r>
            <a:r>
              <a:rPr lang="en-US" sz="1350" dirty="0">
                <a:latin typeface="StoneSerif"/>
              </a:rPr>
              <a:t>cost, </a:t>
            </a:r>
            <a:r>
              <a:rPr lang="en-US" sz="1350" dirty="0" smtClean="0">
                <a:latin typeface="StoneSerif"/>
              </a:rPr>
              <a:t>fit </a:t>
            </a:r>
            <a:r>
              <a:rPr lang="en-US" sz="1350" dirty="0">
                <a:latin typeface="StoneSerif"/>
              </a:rPr>
              <a:t>comfortably into a pocket and </a:t>
            </a:r>
            <a:r>
              <a:rPr lang="en-US" sz="1350" dirty="0" smtClean="0">
                <a:latin typeface="StoneSerif"/>
              </a:rPr>
              <a:t>can be used anytime.</a:t>
            </a:r>
            <a:endParaRPr lang="en-US" sz="1350" dirty="0"/>
          </a:p>
        </p:txBody>
      </p:sp>
      <p:sp>
        <p:nvSpPr>
          <p:cNvPr id="9" name="Rectangle 8"/>
          <p:cNvSpPr/>
          <p:nvPr/>
        </p:nvSpPr>
        <p:spPr>
          <a:xfrm>
            <a:off x="393859" y="4445169"/>
            <a:ext cx="8264375" cy="507831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dirty="0">
                <a:latin typeface="StoneSerif"/>
              </a:rPr>
              <a:t>Methods used by other researchers may give you ideas about how you might organize and categorize your own data.</a:t>
            </a:r>
            <a:endParaRPr lang="en-US" sz="135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188FC-BFCA-4A1D-BCF9-70B6A0ECBC3E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799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27479"/>
            <a:ext cx="7886700" cy="509003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000066"/>
                </a:solidFill>
              </a:rPr>
              <a:t>Refining your search</a:t>
            </a:r>
          </a:p>
        </p:txBody>
      </p:sp>
      <p:sp>
        <p:nvSpPr>
          <p:cNvPr id="4" name="Rectangle 3"/>
          <p:cNvSpPr/>
          <p:nvPr/>
        </p:nvSpPr>
        <p:spPr>
          <a:xfrm>
            <a:off x="342435" y="1666578"/>
            <a:ext cx="1675459" cy="30008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350" b="1" dirty="0">
                <a:latin typeface="ITCStoneSansSemibold"/>
              </a:rPr>
              <a:t>The library search</a:t>
            </a:r>
            <a:endParaRPr lang="en-US" sz="1350" b="1" dirty="0"/>
          </a:p>
        </p:txBody>
      </p:sp>
      <p:sp>
        <p:nvSpPr>
          <p:cNvPr id="5" name="Rectangle 4"/>
          <p:cNvSpPr/>
          <p:nvPr/>
        </p:nvSpPr>
        <p:spPr>
          <a:xfrm>
            <a:off x="765595" y="2092984"/>
            <a:ext cx="7749755" cy="30008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dirty="0">
                <a:latin typeface="StoneSerif"/>
              </a:rPr>
              <a:t>Consult your </a:t>
            </a:r>
            <a:r>
              <a:rPr lang="en-US" sz="1350" dirty="0">
                <a:latin typeface="StoneSerif-Semibold"/>
              </a:rPr>
              <a:t>library catalogue </a:t>
            </a:r>
            <a:r>
              <a:rPr lang="en-US" sz="1350" dirty="0">
                <a:latin typeface="StoneSerif"/>
              </a:rPr>
              <a:t>and the </a:t>
            </a:r>
            <a:r>
              <a:rPr lang="en-US" sz="1350" dirty="0">
                <a:latin typeface="StoneSerif-Semibold"/>
              </a:rPr>
              <a:t>library web page</a:t>
            </a:r>
            <a:r>
              <a:rPr lang="en-US" sz="1350" dirty="0">
                <a:latin typeface="StoneSerif"/>
              </a:rPr>
              <a:t>.</a:t>
            </a:r>
            <a:endParaRPr lang="en-US" sz="1350" dirty="0"/>
          </a:p>
        </p:txBody>
      </p:sp>
      <p:sp>
        <p:nvSpPr>
          <p:cNvPr id="6" name="Rectangle 5"/>
          <p:cNvSpPr/>
          <p:nvPr/>
        </p:nvSpPr>
        <p:spPr>
          <a:xfrm>
            <a:off x="765595" y="2519389"/>
            <a:ext cx="7749755" cy="30008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dirty="0">
                <a:latin typeface="StoneSerif"/>
              </a:rPr>
              <a:t>Library web pages give information about:</a:t>
            </a:r>
            <a:endParaRPr lang="en-US" sz="1350" dirty="0"/>
          </a:p>
        </p:txBody>
      </p:sp>
      <p:sp>
        <p:nvSpPr>
          <p:cNvPr id="7" name="Rectangle 6"/>
          <p:cNvSpPr/>
          <p:nvPr/>
        </p:nvSpPr>
        <p:spPr>
          <a:xfrm>
            <a:off x="1274003" y="2945795"/>
            <a:ext cx="4587602" cy="30008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dirty="0"/>
              <a:t>Passwords</a:t>
            </a:r>
          </a:p>
        </p:txBody>
      </p:sp>
      <p:sp>
        <p:nvSpPr>
          <p:cNvPr id="8" name="Rectangle 7"/>
          <p:cNvSpPr/>
          <p:nvPr/>
        </p:nvSpPr>
        <p:spPr>
          <a:xfrm>
            <a:off x="1274003" y="3314949"/>
            <a:ext cx="4587602" cy="30008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dirty="0"/>
              <a:t>Information about the databases and journals subscribed. </a:t>
            </a:r>
          </a:p>
        </p:txBody>
      </p:sp>
      <p:sp>
        <p:nvSpPr>
          <p:cNvPr id="9" name="Rectangle 8"/>
          <p:cNvSpPr/>
          <p:nvPr/>
        </p:nvSpPr>
        <p:spPr>
          <a:xfrm>
            <a:off x="1274003" y="3684103"/>
            <a:ext cx="5009705" cy="30008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350" dirty="0"/>
              <a:t>Copyright regulations relating to the use of electronic resources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342434" y="4092757"/>
            <a:ext cx="1629293" cy="30008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b="1" dirty="0">
                <a:latin typeface="StoneSerif-Semibold"/>
              </a:rPr>
              <a:t>Books</a:t>
            </a:r>
            <a:endParaRPr lang="en-US" sz="1350" dirty="0"/>
          </a:p>
        </p:txBody>
      </p:sp>
      <p:sp>
        <p:nvSpPr>
          <p:cNvPr id="11" name="Rectangle 10"/>
          <p:cNvSpPr/>
          <p:nvPr/>
        </p:nvSpPr>
        <p:spPr>
          <a:xfrm>
            <a:off x="765595" y="4479663"/>
            <a:ext cx="7749755" cy="507831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dirty="0">
                <a:latin typeface="StoneSerif"/>
              </a:rPr>
              <a:t>Book titles can be misleading, but the contents lists will give you a good idea of what the books are really about and the language used.</a:t>
            </a:r>
            <a:endParaRPr lang="en-US" sz="1350" dirty="0"/>
          </a:p>
        </p:txBody>
      </p:sp>
      <p:sp>
        <p:nvSpPr>
          <p:cNvPr id="12" name="Rectangle 11"/>
          <p:cNvSpPr/>
          <p:nvPr/>
        </p:nvSpPr>
        <p:spPr>
          <a:xfrm>
            <a:off x="765595" y="5074317"/>
            <a:ext cx="7749755" cy="30008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dirty="0">
                <a:latin typeface="StoneSerif"/>
              </a:rPr>
              <a:t>Photocopy the list of references/bibliographies at the end of books.</a:t>
            </a:r>
            <a:endParaRPr lang="en-US" sz="1350" dirty="0"/>
          </a:p>
        </p:txBody>
      </p:sp>
      <p:sp>
        <p:nvSpPr>
          <p:cNvPr id="13" name="Rectangle 12"/>
          <p:cNvSpPr/>
          <p:nvPr/>
        </p:nvSpPr>
        <p:spPr>
          <a:xfrm>
            <a:off x="765595" y="5461222"/>
            <a:ext cx="7749755" cy="30008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dirty="0">
                <a:latin typeface="StoneSerif"/>
              </a:rPr>
              <a:t>Note possible </a:t>
            </a:r>
            <a:r>
              <a:rPr lang="en-US" sz="1350" b="1" dirty="0">
                <a:latin typeface="StoneSerif-Semibold"/>
              </a:rPr>
              <a:t>keywords </a:t>
            </a:r>
            <a:r>
              <a:rPr lang="en-US" sz="1350" i="1" dirty="0">
                <a:latin typeface="StoneSerif-Italic"/>
              </a:rPr>
              <a:t>and </a:t>
            </a:r>
            <a:r>
              <a:rPr lang="en-US" sz="1350" dirty="0">
                <a:latin typeface="StoneSerif"/>
              </a:rPr>
              <a:t>add a note to remind you where you found the book.</a:t>
            </a:r>
            <a:endParaRPr lang="en-US" sz="1350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188FC-BFCA-4A1D-BCF9-70B6A0ECBC3E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914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56892" y="357987"/>
            <a:ext cx="7886700" cy="509003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000066"/>
                </a:solidFill>
              </a:rPr>
              <a:t>Refining your search Cont…</a:t>
            </a:r>
          </a:p>
        </p:txBody>
      </p:sp>
      <p:sp>
        <p:nvSpPr>
          <p:cNvPr id="5" name="Rectangle 4"/>
          <p:cNvSpPr/>
          <p:nvPr/>
        </p:nvSpPr>
        <p:spPr>
          <a:xfrm>
            <a:off x="327582" y="1968637"/>
            <a:ext cx="2889253" cy="30008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b="1" dirty="0">
                <a:latin typeface="StoneSerif-Semibold"/>
              </a:rPr>
              <a:t>Journals</a:t>
            </a:r>
            <a:endParaRPr lang="en-US" sz="1350" dirty="0"/>
          </a:p>
        </p:txBody>
      </p:sp>
      <p:sp>
        <p:nvSpPr>
          <p:cNvPr id="6" name="Rectangle 5"/>
          <p:cNvSpPr/>
          <p:nvPr/>
        </p:nvSpPr>
        <p:spPr>
          <a:xfrm>
            <a:off x="513811" y="2375632"/>
            <a:ext cx="8172863" cy="507831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dirty="0">
                <a:latin typeface="StoneSerif"/>
              </a:rPr>
              <a:t>Look at the list of contents at the front of the journals, read abstracts and make a note of any interesting items and possible keywords.</a:t>
            </a:r>
            <a:endParaRPr lang="en-US" sz="1350" dirty="0"/>
          </a:p>
        </p:txBody>
      </p:sp>
      <p:sp>
        <p:nvSpPr>
          <p:cNvPr id="7" name="Rectangle 6"/>
          <p:cNvSpPr/>
          <p:nvPr/>
        </p:nvSpPr>
        <p:spPr>
          <a:xfrm>
            <a:off x="513811" y="2990377"/>
            <a:ext cx="8172863" cy="30008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dirty="0">
                <a:latin typeface="StoneSerif"/>
              </a:rPr>
              <a:t>Take a photocopy of lists of references and, if copyright conditions permit.</a:t>
            </a:r>
            <a:endParaRPr lang="en-US" sz="1350" dirty="0"/>
          </a:p>
        </p:txBody>
      </p:sp>
      <p:sp>
        <p:nvSpPr>
          <p:cNvPr id="10" name="Rectangle 9"/>
          <p:cNvSpPr/>
          <p:nvPr/>
        </p:nvSpPr>
        <p:spPr>
          <a:xfrm>
            <a:off x="513811" y="4214321"/>
            <a:ext cx="8172863" cy="30008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dirty="0">
                <a:latin typeface="StoneSerif"/>
              </a:rPr>
              <a:t>Some search engines may accept phrases; others will not.</a:t>
            </a:r>
            <a:endParaRPr lang="en-US" sz="1350" dirty="0"/>
          </a:p>
        </p:txBody>
      </p:sp>
      <p:sp>
        <p:nvSpPr>
          <p:cNvPr id="11" name="Rectangle 10"/>
          <p:cNvSpPr/>
          <p:nvPr/>
        </p:nvSpPr>
        <p:spPr>
          <a:xfrm>
            <a:off x="327583" y="3807325"/>
            <a:ext cx="2935419" cy="30008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350" b="1" dirty="0">
                <a:latin typeface="StoneSerif-Semibold"/>
              </a:rPr>
              <a:t>Individual and grouped keywords</a:t>
            </a:r>
            <a:endParaRPr lang="en-US" sz="1350" dirty="0"/>
          </a:p>
        </p:txBody>
      </p:sp>
      <p:sp>
        <p:nvSpPr>
          <p:cNvPr id="12" name="Rectangle 11"/>
          <p:cNvSpPr/>
          <p:nvPr/>
        </p:nvSpPr>
        <p:spPr>
          <a:xfrm>
            <a:off x="513811" y="4633766"/>
            <a:ext cx="8172863" cy="507831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dirty="0" smtClean="0">
                <a:latin typeface="StoneSerif"/>
              </a:rPr>
              <a:t>Two important </a:t>
            </a:r>
            <a:r>
              <a:rPr lang="en-US" sz="1350" dirty="0">
                <a:latin typeface="StoneSerif"/>
              </a:rPr>
              <a:t>search engines are Yahoo (</a:t>
            </a:r>
            <a:r>
              <a:rPr lang="en-US" sz="1350" dirty="0">
                <a:latin typeface="StoneSerif"/>
                <a:hlinkClick r:id="rId2"/>
              </a:rPr>
              <a:t>http://search.yahoo.com/</a:t>
            </a:r>
            <a:r>
              <a:rPr lang="en-US" sz="1350" dirty="0">
                <a:latin typeface="StoneSerif"/>
              </a:rPr>
              <a:t>) and </a:t>
            </a:r>
            <a:r>
              <a:rPr lang="en-US" sz="1350" dirty="0" smtClean="0"/>
              <a:t>Google </a:t>
            </a:r>
            <a:r>
              <a:rPr lang="en-US" sz="1350" dirty="0"/>
              <a:t>Scholar </a:t>
            </a:r>
            <a:endParaRPr lang="en-US" sz="1350" dirty="0" smtClean="0"/>
          </a:p>
          <a:p>
            <a:r>
              <a:rPr lang="en-US" sz="1350" dirty="0" smtClean="0"/>
              <a:t>(</a:t>
            </a:r>
            <a:r>
              <a:rPr lang="en-US" sz="1350" dirty="0">
                <a:hlinkClick r:id="rId3"/>
              </a:rPr>
              <a:t>http://</a:t>
            </a:r>
            <a:r>
              <a:rPr lang="en-US" sz="1350" dirty="0" smtClean="0">
                <a:hlinkClick r:id="rId3"/>
              </a:rPr>
              <a:t>www.scholar.google.com/</a:t>
            </a:r>
            <a:r>
              <a:rPr lang="en-US" sz="1350" dirty="0" smtClean="0"/>
              <a:t>)</a:t>
            </a:r>
            <a:r>
              <a:rPr lang="en-US" sz="1350" dirty="0" smtClean="0">
                <a:latin typeface="StoneSerif"/>
              </a:rPr>
              <a:t>.</a:t>
            </a:r>
            <a:endParaRPr lang="en-US" sz="1350" dirty="0"/>
          </a:p>
        </p:txBody>
      </p:sp>
      <p:sp>
        <p:nvSpPr>
          <p:cNvPr id="13" name="Rectangle 12"/>
          <p:cNvSpPr/>
          <p:nvPr/>
        </p:nvSpPr>
        <p:spPr>
          <a:xfrm>
            <a:off x="513811" y="5322664"/>
            <a:ext cx="8172863" cy="30008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dirty="0">
                <a:latin typeface="StoneSerif"/>
              </a:rPr>
              <a:t>Note the URL and add it to the </a:t>
            </a:r>
            <a:r>
              <a:rPr lang="en-US" sz="1350" dirty="0" smtClean="0">
                <a:latin typeface="StoneSerif"/>
              </a:rPr>
              <a:t>‘Favorites' </a:t>
            </a:r>
            <a:r>
              <a:rPr lang="en-US" sz="1350" dirty="0">
                <a:latin typeface="StoneSerif"/>
              </a:rPr>
              <a:t>list in your computer so you can find it again, if necessary.</a:t>
            </a:r>
            <a:endParaRPr lang="en-US" sz="1350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188FC-BFCA-4A1D-BCF9-70B6A0ECBC3E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095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396" y="213858"/>
            <a:ext cx="7886700" cy="696628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000066"/>
                </a:solidFill>
              </a:rPr>
              <a:t>Copyright and licensing restrictions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61513" y="2009568"/>
            <a:ext cx="8220974" cy="30008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dirty="0" smtClean="0">
                <a:latin typeface="StoneSerif"/>
              </a:rPr>
              <a:t>Be </a:t>
            </a:r>
            <a:r>
              <a:rPr lang="en-US" sz="1350" dirty="0">
                <a:latin typeface="StoneSerif"/>
              </a:rPr>
              <a:t>careful about copyright and licensing restrictions.</a:t>
            </a:r>
            <a:endParaRPr lang="en-US" sz="1350" dirty="0"/>
          </a:p>
        </p:txBody>
      </p:sp>
      <p:sp>
        <p:nvSpPr>
          <p:cNvPr id="5" name="Rectangle 4"/>
          <p:cNvSpPr/>
          <p:nvPr/>
        </p:nvSpPr>
        <p:spPr>
          <a:xfrm>
            <a:off x="461513" y="2565520"/>
            <a:ext cx="8220974" cy="30008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dirty="0">
                <a:latin typeface="StoneSerif"/>
              </a:rPr>
              <a:t>Database helplines should inform you what you can download, print and use, and what you </a:t>
            </a:r>
            <a:r>
              <a:rPr lang="en-US" sz="1350" dirty="0" smtClean="0">
                <a:latin typeface="StoneSerif"/>
              </a:rPr>
              <a:t>cannot.</a:t>
            </a:r>
            <a:endParaRPr lang="en-US" sz="1350" dirty="0"/>
          </a:p>
        </p:txBody>
      </p:sp>
      <p:sp>
        <p:nvSpPr>
          <p:cNvPr id="7" name="Rectangle 6"/>
          <p:cNvSpPr/>
          <p:nvPr/>
        </p:nvSpPr>
        <p:spPr>
          <a:xfrm>
            <a:off x="2682019" y="3283095"/>
            <a:ext cx="3807453" cy="461665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2400" b="1" dirty="0">
                <a:latin typeface="StoneSerif-Semibold"/>
              </a:rPr>
              <a:t>Focusing your keywords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498524" y="4056384"/>
            <a:ext cx="8193482" cy="30008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dirty="0" smtClean="0">
                <a:latin typeface="StoneSerif"/>
              </a:rPr>
              <a:t>Not </a:t>
            </a:r>
            <a:r>
              <a:rPr lang="en-US" sz="1350" dirty="0">
                <a:latin typeface="StoneSerif"/>
              </a:rPr>
              <a:t>finding useful results, </a:t>
            </a:r>
            <a:r>
              <a:rPr lang="en-US" sz="1350" dirty="0" smtClean="0">
                <a:latin typeface="StoneSerif"/>
              </a:rPr>
              <a:t>try </a:t>
            </a:r>
            <a:r>
              <a:rPr lang="en-US" sz="1350" dirty="0">
                <a:latin typeface="StoneSerif"/>
              </a:rPr>
              <a:t>alternative keywords.</a:t>
            </a:r>
            <a:endParaRPr lang="en-US" sz="1350" dirty="0"/>
          </a:p>
        </p:txBody>
      </p:sp>
      <p:sp>
        <p:nvSpPr>
          <p:cNvPr id="9" name="Rectangle 8"/>
          <p:cNvSpPr/>
          <p:nvPr/>
        </p:nvSpPr>
        <p:spPr>
          <a:xfrm>
            <a:off x="461513" y="4668090"/>
            <a:ext cx="8220974" cy="30008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50" dirty="0">
                <a:latin typeface="StoneSerif"/>
              </a:rPr>
              <a:t>If some items relate to journal articles, the name of the journals are generally given.</a:t>
            </a:r>
            <a:endParaRPr lang="en-US" sz="135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188FC-BFCA-4A1D-BCF9-70B6A0ECBC3E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52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10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الشريحة 1 - &amp;quot;RES 500 Academic Writing and Research Skills&amp;quot;&quot;/&gt;&lt;property id=&quot;20307&quot; value=&quot;256&quot;/&gt;&lt;/object&gt;&lt;object type=&quot;3&quot; unique_id=&quot;10067&quot;&gt;&lt;property id=&quot;20148&quot; value=&quot;5&quot;/&gt;&lt;property id=&quot;20300&quot; value=&quot;الشريحة 2 - &amp;quot;Reading, Note-taking and guarding against plagiarism &amp;quot;&quot;/&gt;&lt;property id=&quot;20307&quot; value=&quot;257&quot;/&gt;&lt;/object&gt;&lt;object type=&quot;3&quot; unique_id=&quot;10068&quot;&gt;&lt;property id=&quot;20148&quot; value=&quot;5&quot;/&gt;&lt;property id=&quot;20300&quot; value=&quot;الشريحة 3 - &amp;quot;Reading, Note-taking and guarding against plagiarism Cont… &amp;quot;&quot;/&gt;&lt;property id=&quot;20307&quot; value=&quot;258&quot;/&gt;&lt;/object&gt;&lt;object type=&quot;3&quot; unique_id=&quot;10069&quot;&gt;&lt;property id=&quot;20148&quot; value=&quot;5&quot;/&gt;&lt;property id=&quot;20300&quot; value=&quot;الشريحة 4 - &amp;quot;Referencing&amp;quot;&quot;/&gt;&lt;property id=&quot;20307&quot; value=&quot;259&quot;/&gt;&lt;/object&gt;&lt;object type=&quot;3&quot; unique_id=&quot;10088&quot;&gt;&lt;property id=&quot;20148&quot; value=&quot;5&quot;/&gt;&lt;property id=&quot;20300&quot; value=&quot;الشريحة 5 - &amp;quot;Referencing Cont…&amp;quot;&quot;/&gt;&lt;property id=&quot;20307&quot; value=&quot;260&quot;/&gt;&lt;/object&gt;&lt;object type=&quot;3&quot; unique_id=&quot;10089&quot;&gt;&lt;property id=&quot;20148&quot; value=&quot;5&quot;/&gt;&lt;property id=&quot;20300&quot; value=&quot;الشريحة 6 - &amp;quot;Creating, editing and storing references&amp;quot;&quot;/&gt;&lt;property id=&quot;20307&quot; value=&quot;261&quot;/&gt;&lt;/object&gt;&lt;object type=&quot;3&quot; unique_id=&quot;10090&quot;&gt;&lt;property id=&quot;20148&quot; value=&quot;5&quot;/&gt;&lt;property id=&quot;20300&quot; value=&quot;الشريحة 7 - &amp;quot;Refining your search&amp;quot;&quot;/&gt;&lt;property id=&quot;20307&quot; value=&quot;262&quot;/&gt;&lt;/object&gt;&lt;object type=&quot;3&quot; unique_id=&quot;10091&quot;&gt;&lt;property id=&quot;20148&quot; value=&quot;5&quot;/&gt;&lt;property id=&quot;20300&quot; value=&quot;الشريحة 8 - &amp;quot;Refining your search Cont…&amp;quot;&quot;/&gt;&lt;property id=&quot;20307&quot; value=&quot;263&quot;/&gt;&lt;/object&gt;&lt;object type=&quot;3&quot; unique_id=&quot;10092&quot;&gt;&lt;property id=&quot;20148&quot; value=&quot;5&quot;/&gt;&lt;property id=&quot;20300&quot; value=&quot;الشريحة 9 - &amp;quot;Copyright and licensing restrictions&amp;quot;&quot;/&gt;&lt;property id=&quot;20307&quot; value=&quot;264&quot;/&gt;&lt;/object&gt;&lt;object type=&quot;3&quot; unique_id=&quot;10093&quot;&gt;&lt;property id=&quot;20148&quot; value=&quot;5&quot;/&gt;&lt;property id=&quot;20300&quot; value=&quot;الشريحة 10 - &amp;quot;Top ten guide to searching the Internet&amp;quot;&quot;/&gt;&lt;property id=&quot;20307&quot; value=&quot;265&quot;/&gt;&lt;/object&gt;&lt;object type=&quot;3&quot; unique_id=&quot;10094&quot;&gt;&lt;property id=&quot;20148&quot; value=&quot;5&quot;/&gt;&lt;property id=&quot;20300&quot; value=&quot;الشريحة 11 - &amp;quot;Literature Review&amp;quot;&quot;/&gt;&lt;property id=&quot;20307&quot; value=&quot;266&quot;/&gt;&lt;/object&gt;&lt;object type=&quot;3&quot; unique_id=&quot;10095&quot;&gt;&lt;property id=&quot;20148&quot; value=&quot;5&quot;/&gt;&lt;property id=&quot;20300&quot; value=&quot;الشريحة 12 - &amp;quot;Literature Review Cont…&amp;quot;&quot;/&gt;&lt;property id=&quot;20307&quot; value=&quot;267&quot;/&gt;&lt;/object&gt;&lt;object type=&quot;3&quot; unique_id=&quot;10096&quot;&gt;&lt;property id=&quot;20148&quot; value=&quot;5&quot;/&gt;&lt;property id=&quot;20300&quot; value=&quot;الشريحة 13 - &amp;quot;Literature Review Cont…&amp;quot;&quot;/&gt;&lt;property id=&quot;20307&quot; value=&quot;268&quot;/&gt;&lt;/object&gt;&lt;object type=&quot;3&quot; unique_id=&quot;10097&quot;&gt;&lt;property id=&quot;20148&quot; value=&quot;5&quot;/&gt;&lt;property id=&quot;20300&quot; value=&quot;الشريحة 14 - &amp;quot;Literature Review Cont…&amp;quot;&quot;/&gt;&lt;property id=&quot;20307&quot; value=&quot;269&quot;/&gt;&lt;/object&gt;&lt;object type=&quot;3&quot; unique_id=&quot;17246&quot;&gt;&lt;property id=&quot;20148&quot; value=&quot;5&quot;/&gt;&lt;property id=&quot;20300&quot; value=&quot;الشريحة 15 - &amp;quot;References&amp;quot;&quot;/&gt;&lt;property id=&quot;20307&quot; value=&quot;270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141</TotalTime>
  <Words>1273</Words>
  <Application>Microsoft Office PowerPoint</Application>
  <PresentationFormat>On-screen Show (4:3)</PresentationFormat>
  <Paragraphs>133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6" baseType="lpstr">
      <vt:lpstr>Calibri</vt:lpstr>
      <vt:lpstr>Georgia</vt:lpstr>
      <vt:lpstr>ITCStoneSansSemibold</vt:lpstr>
      <vt:lpstr>StoneSerif</vt:lpstr>
      <vt:lpstr>StoneSerif-Italic</vt:lpstr>
      <vt:lpstr>StoneSerif-Semibold</vt:lpstr>
      <vt:lpstr>Tahoma</vt:lpstr>
      <vt:lpstr>Times New Roman</vt:lpstr>
      <vt:lpstr>Wingdings</vt:lpstr>
      <vt:lpstr>Wingdings 2</vt:lpstr>
      <vt:lpstr>Civic</vt:lpstr>
      <vt:lpstr>RES 500 Academic Writing and Research Skills</vt:lpstr>
      <vt:lpstr>Reading, Note-taking and guarding against plagiarism </vt:lpstr>
      <vt:lpstr>Reading, Note-taking and guarding against plagiarism Cont… </vt:lpstr>
      <vt:lpstr>Referencing</vt:lpstr>
      <vt:lpstr>Referencing Cont…</vt:lpstr>
      <vt:lpstr>Creating, editing and storing references</vt:lpstr>
      <vt:lpstr>Refining your search</vt:lpstr>
      <vt:lpstr>Refining your search Cont…</vt:lpstr>
      <vt:lpstr>Copyright and licensing restrictions</vt:lpstr>
      <vt:lpstr>Top ten guide to searching the Internet</vt:lpstr>
      <vt:lpstr>Literature Review</vt:lpstr>
      <vt:lpstr>Literature Review Cont…</vt:lpstr>
      <vt:lpstr>Literature Review Cont…</vt:lpstr>
      <vt:lpstr>Literature Review Cont…</vt:lpstr>
      <vt:lpstr>References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Mousa AL-Akhras</dc:creator>
  <cp:lastModifiedBy>Admin-Pc</cp:lastModifiedBy>
  <cp:revision>81</cp:revision>
  <dcterms:created xsi:type="dcterms:W3CDTF">2015-05-23T13:57:24Z</dcterms:created>
  <dcterms:modified xsi:type="dcterms:W3CDTF">2015-06-22T20:29:15Z</dcterms:modified>
</cp:coreProperties>
</file>